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5" r:id="rId4"/>
    <p:sldId id="266" r:id="rId5"/>
    <p:sldId id="267" r:id="rId6"/>
    <p:sldId id="268" r:id="rId7"/>
    <p:sldId id="269" r:id="rId8"/>
    <p:sldId id="27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8E70AA-74E5-431B-A942-715ECC9CE992}">
          <p14:sldIdLst>
            <p14:sldId id="256"/>
            <p14:sldId id="264"/>
            <p14:sldId id="265"/>
            <p14:sldId id="266"/>
            <p14:sldId id="267"/>
            <p14:sldId id="268"/>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2589213" y="2227217"/>
            <a:ext cx="8915399" cy="2262781"/>
          </a:xfrm>
        </p:spPr>
        <p:txBody>
          <a:bodyPr>
            <a:normAutofit/>
          </a:bodyPr>
          <a:lstStyle/>
          <a:p>
            <a:pPr algn="r"/>
            <a:r>
              <a:rPr lang="fa-IR" sz="2400" b="1" dirty="0" smtClean="0">
                <a:latin typeface="Vazir" panose="020B0603030804020204" pitchFamily="34" charset="-78"/>
                <a:cs typeface="Vazir" panose="020B0603030804020204" pitchFamily="34" charset="-78"/>
              </a:rPr>
              <a:t>تولید و </a:t>
            </a:r>
            <a:r>
              <a:rPr lang="fa-IR" sz="2800" b="1" dirty="0" smtClean="0">
                <a:latin typeface="Vazir" panose="020B0603030804020204" pitchFamily="34" charset="-78"/>
                <a:cs typeface="Vazir" panose="020B0603030804020204" pitchFamily="34" charset="-78"/>
              </a:rPr>
              <a:t>کاربرد</a:t>
            </a:r>
            <a:r>
              <a:rPr lang="fa-IR" sz="2400" b="1" dirty="0" smtClean="0">
                <a:latin typeface="Vazir" panose="020B0603030804020204" pitchFamily="34" charset="-78"/>
                <a:cs typeface="Vazir" panose="020B0603030804020204" pitchFamily="34" charset="-78"/>
              </a:rPr>
              <a:t> ابزار آموزشی</a:t>
            </a:r>
            <a:endParaRPr lang="en-US" sz="2400" b="1" dirty="0">
              <a:latin typeface="Vazir" panose="020B0603030804020204" pitchFamily="34" charset="-78"/>
              <a:cs typeface="Vazir" panose="020B0603030804020204" pitchFamily="34" charset="-78"/>
            </a:endParaRPr>
          </a:p>
        </p:txBody>
      </p:sp>
      <p:sp>
        <p:nvSpPr>
          <p:cNvPr id="7" name="Subtitle 2"/>
          <p:cNvSpPr>
            <a:spLocks noGrp="1"/>
          </p:cNvSpPr>
          <p:nvPr>
            <p:ph type="subTitle" idx="1"/>
          </p:nvPr>
        </p:nvSpPr>
        <p:spPr>
          <a:xfrm>
            <a:off x="2589213" y="4881882"/>
            <a:ext cx="8915399" cy="1126283"/>
          </a:xfrm>
        </p:spPr>
        <p:txBody>
          <a:bodyPr>
            <a:normAutofit lnSpcReduction="10000"/>
          </a:bodyPr>
          <a:lstStyle/>
          <a:p>
            <a:pPr algn="r"/>
            <a:r>
              <a:rPr lang="fa-IR" dirty="0" smtClean="0">
                <a:latin typeface="Vazir" panose="020B0603030804020204" pitchFamily="34" charset="-78"/>
                <a:cs typeface="Vazir" panose="020B0603030804020204" pitchFamily="34" charset="-78"/>
              </a:rPr>
              <a:t>فصل اول – ارتباطات انسانی</a:t>
            </a:r>
          </a:p>
          <a:p>
            <a:pPr algn="r"/>
            <a:r>
              <a:rPr lang="fa-IR" dirty="0" smtClean="0">
                <a:latin typeface="Vazir" panose="020B0603030804020204" pitchFamily="34" charset="-78"/>
                <a:cs typeface="Vazir" panose="020B0603030804020204" pitchFamily="34" charset="-78"/>
              </a:rPr>
              <a:t>مدرس عادل احمدی</a:t>
            </a:r>
          </a:p>
          <a:p>
            <a:pPr algn="r"/>
            <a:r>
              <a:rPr lang="fa-IR" dirty="0" smtClean="0">
                <a:latin typeface="Vazir" panose="020B0603030804020204" pitchFamily="34" charset="-78"/>
                <a:cs typeface="Vazir" panose="020B0603030804020204" pitchFamily="34" charset="-78"/>
              </a:rPr>
              <a:t>مجتمع آموزشی عروج</a:t>
            </a:r>
          </a:p>
        </p:txBody>
      </p:sp>
    </p:spTree>
    <p:extLst>
      <p:ext uri="{BB962C8B-B14F-4D97-AF65-F5344CB8AC3E}">
        <p14:creationId xmlns:p14="http://schemas.microsoft.com/office/powerpoint/2010/main" val="48220742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410789"/>
            <a:ext cx="8915400" cy="3777622"/>
          </a:xfrm>
        </p:spPr>
        <p:txBody>
          <a:bodyPr>
            <a:normAutofit/>
          </a:bodyPr>
          <a:lstStyle/>
          <a:p>
            <a:pPr algn="just" rtl="1">
              <a:lnSpc>
                <a:spcPct val="150000"/>
              </a:lnSpc>
            </a:pPr>
            <a:r>
              <a:rPr lang="fa-IR" dirty="0" smtClean="0">
                <a:latin typeface="Vazir" panose="020B0603030804020204" pitchFamily="34" charset="-78"/>
                <a:cs typeface="Vazir" panose="020B0603030804020204" pitchFamily="34" charset="-78"/>
              </a:rPr>
              <a:t>وقتی </a:t>
            </a:r>
            <a:r>
              <a:rPr lang="fa-IR" dirty="0">
                <a:latin typeface="Vazir" panose="020B0603030804020204" pitchFamily="34" charset="-78"/>
                <a:cs typeface="Vazir" panose="020B0603030804020204" pitchFamily="34" charset="-78"/>
              </a:rPr>
              <a:t>که فرد، عقاید، افکار و احساسات خود را با کسی در میان می‌گذارد، با آن شخص ارتباط برقرار کرده است. البته علاوه بر این، ارتباط انسان با محیط اطرافش به کمک حواس پنج‌گانه نیز نوعی ارتباط محسوب می‌شود. روان‌شناسان معتقند شرط لازم یادگیری، برقراری ارتباط است. </a:t>
            </a:r>
          </a:p>
          <a:p>
            <a:pPr algn="just" rtl="1">
              <a:lnSpc>
                <a:spcPct val="150000"/>
              </a:lnSpc>
            </a:pPr>
            <a:r>
              <a:rPr lang="fa-IR" dirty="0">
                <a:latin typeface="Vazir" panose="020B0603030804020204" pitchFamily="34" charset="-78"/>
                <a:cs typeface="Vazir" panose="020B0603030804020204" pitchFamily="34" charset="-78"/>
              </a:rPr>
              <a:t>در این فصل تلاش می‌شود تا ضمن تعریف ارتباط و انواع آن، با عناصر تشکیل دهنده ارتباط و ارتباط آموزشی نیز آشنا شویم</a:t>
            </a:r>
            <a:r>
              <a:rPr lang="fa-IR" dirty="0" smtClean="0">
                <a:latin typeface="Vazir" panose="020B0603030804020204" pitchFamily="34" charset="-78"/>
                <a:cs typeface="Vazir" panose="020B0603030804020204" pitchFamily="34" charset="-78"/>
              </a:rPr>
              <a:t>.</a:t>
            </a:r>
            <a:endParaRPr lang="fa-IR" dirty="0">
              <a:latin typeface="Vazir" panose="020B0603030804020204" pitchFamily="34" charset="-78"/>
              <a:cs typeface="Vazir" panose="020B0603030804020204" pitchFamily="34" charset="-78"/>
            </a:endParaRPr>
          </a:p>
        </p:txBody>
      </p:sp>
      <p:sp>
        <p:nvSpPr>
          <p:cNvPr id="4" name="Title 1"/>
          <p:cNvSpPr>
            <a:spLocks noGrp="1"/>
          </p:cNvSpPr>
          <p:nvPr>
            <p:ph type="title"/>
          </p:nvPr>
        </p:nvSpPr>
        <p:spPr>
          <a:xfrm>
            <a:off x="2592925" y="624110"/>
            <a:ext cx="8911687" cy="1280890"/>
          </a:xfrm>
        </p:spPr>
        <p:txBody>
          <a:bodyPr>
            <a:normAutofit/>
          </a:bodyPr>
          <a:lstStyle/>
          <a:p>
            <a:pPr algn="r"/>
            <a:r>
              <a:rPr lang="fa-IR" sz="2800" dirty="0">
                <a:latin typeface="Vazir" panose="020B0603030804020204" pitchFamily="34" charset="-78"/>
                <a:cs typeface="Vazir" panose="020B0603030804020204" pitchFamily="34" charset="-78"/>
              </a:rPr>
              <a:t>مقدمه</a:t>
            </a:r>
            <a:endParaRPr lang="en-US" sz="2800" dirty="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125164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410789"/>
            <a:ext cx="8915400" cy="5155474"/>
          </a:xfrm>
        </p:spPr>
        <p:txBody>
          <a:bodyPr>
            <a:noAutofit/>
          </a:bodyPr>
          <a:lstStyle/>
          <a:p>
            <a:pPr algn="just" rtl="1">
              <a:lnSpc>
                <a:spcPct val="150000"/>
              </a:lnSpc>
            </a:pPr>
            <a:r>
              <a:rPr lang="fa-IR" dirty="0" smtClean="0">
                <a:latin typeface="Vazir" panose="020B0603030804020204" pitchFamily="34" charset="-78"/>
                <a:cs typeface="Vazir" panose="020B0603030804020204" pitchFamily="34" charset="-78"/>
              </a:rPr>
              <a:t>لغت </a:t>
            </a:r>
            <a:r>
              <a:rPr lang="fa-IR" dirty="0">
                <a:latin typeface="Vazir" panose="020B0603030804020204" pitchFamily="34" charset="-78"/>
                <a:cs typeface="Vazir" panose="020B0603030804020204" pitchFamily="34" charset="-78"/>
              </a:rPr>
              <a:t>ارتباط به معنای ارسال پیام و دریافت آن است. به عبارت دیگر، ارتباط فرایند ایجاد فهم مشترک بین افراد است. بنابراین میتوان ارتباط را به صورت زیر تعریف </a:t>
            </a:r>
            <a:r>
              <a:rPr lang="fa-IR" dirty="0" smtClean="0">
                <a:latin typeface="Vazir" panose="020B0603030804020204" pitchFamily="34" charset="-78"/>
                <a:cs typeface="Vazir" panose="020B0603030804020204" pitchFamily="34" charset="-78"/>
              </a:rPr>
              <a:t>کرد</a:t>
            </a:r>
            <a:endParaRPr lang="fa-IR" dirty="0" smtClean="0">
              <a:latin typeface="Vazir" panose="020B0603030804020204" pitchFamily="34" charset="-78"/>
              <a:cs typeface="Vazir" panose="020B0603030804020204" pitchFamily="34" charset="-78"/>
            </a:endParaRPr>
          </a:p>
          <a:p>
            <a:pPr marL="0" indent="0" algn="ctr" rtl="1">
              <a:lnSpc>
                <a:spcPct val="150000"/>
              </a:lnSpc>
              <a:buNone/>
            </a:pPr>
            <a:r>
              <a:rPr lang="fa-IR" b="1" u="sng" dirty="0" smtClean="0">
                <a:latin typeface="Vazir" panose="020B0603030804020204" pitchFamily="34" charset="-78"/>
                <a:cs typeface="Vazir" panose="020B0603030804020204" pitchFamily="34" charset="-78"/>
              </a:rPr>
              <a:t>فرایند </a:t>
            </a:r>
            <a:r>
              <a:rPr lang="fa-IR" b="1" u="sng" dirty="0">
                <a:latin typeface="Vazir" panose="020B0603030804020204" pitchFamily="34" charset="-78"/>
                <a:cs typeface="Vazir" panose="020B0603030804020204" pitchFamily="34" charset="-78"/>
              </a:rPr>
              <a:t>تبادل پیام بین فرستنده و گیرنده به نحوی که معانی موردنظر به طرفین منتقل شود</a:t>
            </a:r>
          </a:p>
          <a:p>
            <a:pPr algn="just" rtl="1">
              <a:lnSpc>
                <a:spcPct val="150000"/>
              </a:lnSpc>
            </a:pPr>
            <a:r>
              <a:rPr lang="fa-IR" dirty="0">
                <a:latin typeface="Vazir" panose="020B0603030804020204" pitchFamily="34" charset="-78"/>
                <a:cs typeface="Vazir" panose="020B0603030804020204" pitchFamily="34" charset="-78"/>
              </a:rPr>
              <a:t>عناصر تشکیل دهنده ارتباط عبارتند </a:t>
            </a:r>
            <a:r>
              <a:rPr lang="fa-IR" dirty="0" smtClean="0">
                <a:latin typeface="Vazir" panose="020B0603030804020204" pitchFamily="34" charset="-78"/>
                <a:cs typeface="Vazir" panose="020B0603030804020204" pitchFamily="34" charset="-78"/>
              </a:rPr>
              <a:t>از</a:t>
            </a:r>
            <a:endParaRPr lang="fa-IR" dirty="0">
              <a:latin typeface="Vazir" panose="020B0603030804020204" pitchFamily="34" charset="-78"/>
              <a:cs typeface="Vazir" panose="020B0603030804020204" pitchFamily="34" charset="-78"/>
            </a:endParaRPr>
          </a:p>
          <a:p>
            <a:pPr algn="just" rtl="1">
              <a:lnSpc>
                <a:spcPct val="150000"/>
              </a:lnSpc>
              <a:buFont typeface="+mj-lt"/>
              <a:buAutoNum type="arabicPeriod"/>
            </a:pPr>
            <a:r>
              <a:rPr lang="fa-IR" b="1" dirty="0">
                <a:latin typeface="Vazir" panose="020B0603030804020204" pitchFamily="34" charset="-78"/>
                <a:cs typeface="Vazir" panose="020B0603030804020204" pitchFamily="34" charset="-78"/>
              </a:rPr>
              <a:t>منبع</a:t>
            </a:r>
            <a:r>
              <a:rPr lang="fa-IR" dirty="0">
                <a:latin typeface="Vazir" panose="020B0603030804020204" pitchFamily="34" charset="-78"/>
                <a:cs typeface="Vazir" panose="020B0603030804020204" pitchFamily="34" charset="-78"/>
              </a:rPr>
              <a:t>: کسی که پیام را ارسال می‌کند.</a:t>
            </a:r>
          </a:p>
          <a:p>
            <a:pPr algn="just" rtl="1">
              <a:lnSpc>
                <a:spcPct val="150000"/>
              </a:lnSpc>
              <a:buFont typeface="+mj-lt"/>
              <a:buAutoNum type="arabicPeriod"/>
            </a:pPr>
            <a:r>
              <a:rPr lang="fa-IR" b="1" dirty="0">
                <a:latin typeface="Vazir" panose="020B0603030804020204" pitchFamily="34" charset="-78"/>
                <a:cs typeface="Vazir" panose="020B0603030804020204" pitchFamily="34" charset="-78"/>
              </a:rPr>
              <a:t>مخاطب</a:t>
            </a:r>
            <a:r>
              <a:rPr lang="fa-IR" dirty="0">
                <a:latin typeface="Vazir" panose="020B0603030804020204" pitchFamily="34" charset="-78"/>
                <a:cs typeface="Vazir" panose="020B0603030804020204" pitchFamily="34" charset="-78"/>
              </a:rPr>
              <a:t>: کسی که پیام را دریافت می‌کند.</a:t>
            </a:r>
          </a:p>
          <a:p>
            <a:pPr algn="just" rtl="1">
              <a:lnSpc>
                <a:spcPct val="150000"/>
              </a:lnSpc>
              <a:buFont typeface="+mj-lt"/>
              <a:buAutoNum type="arabicPeriod"/>
            </a:pPr>
            <a:r>
              <a:rPr lang="fa-IR" b="1" dirty="0">
                <a:latin typeface="Vazir" panose="020B0603030804020204" pitchFamily="34" charset="-78"/>
                <a:cs typeface="Vazir" panose="020B0603030804020204" pitchFamily="34" charset="-78"/>
              </a:rPr>
              <a:t>پیام (خبر)</a:t>
            </a:r>
            <a:r>
              <a:rPr lang="fa-IR" dirty="0">
                <a:latin typeface="Vazir" panose="020B0603030804020204" pitchFamily="34" charset="-78"/>
                <a:cs typeface="Vazir" panose="020B0603030804020204" pitchFamily="34" charset="-78"/>
              </a:rPr>
              <a:t>: اندیشه‌ای که از سوی منبع به مخاطب ارسال می‌شود و مخاطب به وسیله حواس پنج‌گانه آنرا دریافت می‌کند.</a:t>
            </a:r>
            <a:endParaRPr lang="en-US" dirty="0">
              <a:latin typeface="Vazir" panose="020B0603030804020204" pitchFamily="34" charset="-78"/>
              <a:cs typeface="Vazir" panose="020B0603030804020204" pitchFamily="34" charset="-78"/>
            </a:endParaRPr>
          </a:p>
          <a:p>
            <a:pPr algn="just" rtl="1">
              <a:lnSpc>
                <a:spcPct val="150000"/>
              </a:lnSpc>
            </a:pPr>
            <a:r>
              <a:rPr lang="fa-IR" dirty="0">
                <a:latin typeface="Vazir" panose="020B0603030804020204" pitchFamily="34" charset="-78"/>
                <a:cs typeface="Vazir" panose="020B0603030804020204" pitchFamily="34" charset="-78"/>
              </a:rPr>
              <a:t>توجه داشته باشید که ارتباط، نوعی فرایند هدفمند است که هدف آن می‌تواند بیان افکار و اندیشه، ترویج ارزش‌ها و باورها، ایجاد تفاهم، تفریح، تبلیغات و... باشد.</a:t>
            </a:r>
          </a:p>
          <a:p>
            <a:pPr algn="just" rtl="1">
              <a:lnSpc>
                <a:spcPct val="150000"/>
              </a:lnSpc>
            </a:pPr>
            <a:endParaRPr lang="fa-IR" dirty="0">
              <a:latin typeface="Vazir" panose="020B0603030804020204" pitchFamily="34" charset="-78"/>
              <a:cs typeface="Vazir" panose="020B0603030804020204" pitchFamily="34" charset="-78"/>
            </a:endParaRPr>
          </a:p>
          <a:p>
            <a:pPr algn="just" rtl="1">
              <a:lnSpc>
                <a:spcPct val="150000"/>
              </a:lnSpc>
            </a:pPr>
            <a:endParaRPr lang="fa-IR" dirty="0">
              <a:latin typeface="Vazir" panose="020B0603030804020204" pitchFamily="34" charset="-78"/>
              <a:cs typeface="Vazir" panose="020B0603030804020204" pitchFamily="34" charset="-78"/>
            </a:endParaRPr>
          </a:p>
          <a:p>
            <a:pPr algn="just" rtl="1">
              <a:lnSpc>
                <a:spcPct val="150000"/>
              </a:lnSpc>
            </a:pPr>
            <a:endParaRPr lang="fa-IR" dirty="0">
              <a:latin typeface="Vazir" panose="020B0603030804020204" pitchFamily="34" charset="-78"/>
              <a:cs typeface="Vazir" panose="020B0603030804020204" pitchFamily="34" charset="-78"/>
            </a:endParaRPr>
          </a:p>
          <a:p>
            <a:pPr algn="just" rtl="1">
              <a:lnSpc>
                <a:spcPct val="150000"/>
              </a:lnSpc>
            </a:pPr>
            <a:endParaRPr lang="en-US" dirty="0">
              <a:latin typeface="Vazir" panose="020B0603030804020204" pitchFamily="34" charset="-78"/>
              <a:cs typeface="Vazir" panose="020B0603030804020204" pitchFamily="34" charset="-78"/>
            </a:endParaRPr>
          </a:p>
        </p:txBody>
      </p:sp>
      <p:sp>
        <p:nvSpPr>
          <p:cNvPr id="4" name="Title 1"/>
          <p:cNvSpPr>
            <a:spLocks noGrp="1"/>
          </p:cNvSpPr>
          <p:nvPr>
            <p:ph type="title"/>
          </p:nvPr>
        </p:nvSpPr>
        <p:spPr>
          <a:xfrm>
            <a:off x="2592925" y="624110"/>
            <a:ext cx="8911687" cy="786679"/>
          </a:xfrm>
        </p:spPr>
        <p:txBody>
          <a:bodyPr>
            <a:normAutofit/>
          </a:bodyPr>
          <a:lstStyle/>
          <a:p>
            <a:pPr algn="r"/>
            <a:r>
              <a:rPr lang="fa-IR" sz="2800" b="1" dirty="0" smtClean="0">
                <a:latin typeface="Vazir" panose="020B0603030804020204" pitchFamily="34" charset="-78"/>
                <a:cs typeface="Vazir" panose="020B0603030804020204" pitchFamily="34" charset="-78"/>
              </a:rPr>
              <a:t>تعریف ارتباط</a:t>
            </a:r>
            <a:endParaRPr lang="en-US" sz="1600" b="1" dirty="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135143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410789"/>
            <a:ext cx="8915400" cy="3777622"/>
          </a:xfrm>
        </p:spPr>
        <p:txBody>
          <a:bodyPr>
            <a:noAutofit/>
          </a:bodyPr>
          <a:lstStyle/>
          <a:p>
            <a:pPr algn="just" rtl="1">
              <a:lnSpc>
                <a:spcPct val="150000"/>
              </a:lnSpc>
            </a:pPr>
            <a:r>
              <a:rPr lang="fa-IR" dirty="0">
                <a:latin typeface="Vazir" panose="020B0603030804020204" pitchFamily="34" charset="-78"/>
                <a:cs typeface="Vazir" panose="020B0603030804020204" pitchFamily="34" charset="-78"/>
              </a:rPr>
              <a:t>بازخورد در الگوهای ارتباطی به معنای پاسخ یا عکس العمل هر یک از طرفین ارتباط به پیام ارسالی است.</a:t>
            </a:r>
          </a:p>
          <a:p>
            <a:pPr algn="just" rtl="1">
              <a:lnSpc>
                <a:spcPct val="150000"/>
              </a:lnSpc>
            </a:pPr>
            <a:r>
              <a:rPr lang="fa-IR" dirty="0">
                <a:latin typeface="Vazir" panose="020B0603030804020204" pitchFamily="34" charset="-78"/>
                <a:cs typeface="Vazir" panose="020B0603030804020204" pitchFamily="34" charset="-78"/>
              </a:rPr>
              <a:t>زمانی که ارسال پیام، با دریافت بازخورد همراه باشد، جریان ارتباط حاصل، به اصطلاح ارتباط تعاملی یا دو جانبه خوانده می‌شود.</a:t>
            </a:r>
          </a:p>
          <a:p>
            <a:pPr algn="just" rtl="1">
              <a:lnSpc>
                <a:spcPct val="150000"/>
              </a:lnSpc>
            </a:pPr>
            <a:r>
              <a:rPr lang="fa-IR" dirty="0">
                <a:latin typeface="Vazir" panose="020B0603030804020204" pitchFamily="34" charset="-78"/>
                <a:cs typeface="Vazir" panose="020B0603030804020204" pitchFamily="34" charset="-78"/>
              </a:rPr>
              <a:t>درواقع در ارتباط تعاملی، جای فرستنده و گیرنده به صورت پیوسته تغییر می‌کند.</a:t>
            </a:r>
          </a:p>
          <a:p>
            <a:pPr algn="just" rtl="1">
              <a:lnSpc>
                <a:spcPct val="150000"/>
              </a:lnSpc>
            </a:pPr>
            <a:r>
              <a:rPr lang="fa-IR" dirty="0">
                <a:latin typeface="Vazir" panose="020B0603030804020204" pitchFamily="34" charset="-78"/>
                <a:cs typeface="Vazir" panose="020B0603030804020204" pitchFamily="34" charset="-78"/>
              </a:rPr>
              <a:t>در تصویر زیر الگوی کاملی از یک نظام ارتباط انسانی تعاملی نمایش داده می‌شود.</a:t>
            </a:r>
          </a:p>
        </p:txBody>
      </p:sp>
      <p:sp>
        <p:nvSpPr>
          <p:cNvPr id="4" name="Title 1"/>
          <p:cNvSpPr>
            <a:spLocks noGrp="1"/>
          </p:cNvSpPr>
          <p:nvPr>
            <p:ph type="title"/>
          </p:nvPr>
        </p:nvSpPr>
        <p:spPr>
          <a:xfrm>
            <a:off x="2592925" y="624110"/>
            <a:ext cx="8911687" cy="786679"/>
          </a:xfrm>
        </p:spPr>
        <p:txBody>
          <a:bodyPr>
            <a:normAutofit/>
          </a:bodyPr>
          <a:lstStyle/>
          <a:p>
            <a:pPr algn="r"/>
            <a:r>
              <a:rPr lang="fa-IR" sz="2800" b="1" dirty="0">
                <a:latin typeface="Vazir" panose="020B0603030804020204" pitchFamily="34" charset="-78"/>
                <a:cs typeface="Vazir" panose="020B0603030804020204" pitchFamily="34" charset="-78"/>
              </a:rPr>
              <a:t>بازخورد</a:t>
            </a:r>
            <a:endParaRPr lang="en-US" sz="1600" b="1" dirty="0">
              <a:latin typeface="Vazir" panose="020B0603030804020204" pitchFamily="34" charset="-78"/>
              <a:cs typeface="Vazir" panose="020B0603030804020204" pitchFamily="34" charset="-78"/>
            </a:endParaRPr>
          </a:p>
        </p:txBody>
      </p:sp>
      <p:pic>
        <p:nvPicPr>
          <p:cNvPr id="5" name="Picture 4"/>
          <p:cNvPicPr>
            <a:picLocks noChangeAspect="1"/>
          </p:cNvPicPr>
          <p:nvPr/>
        </p:nvPicPr>
        <p:blipFill>
          <a:blip r:embed="rId2"/>
          <a:stretch>
            <a:fillRect/>
          </a:stretch>
        </p:blipFill>
        <p:spPr>
          <a:xfrm>
            <a:off x="5434149" y="4494146"/>
            <a:ext cx="3457695" cy="2037281"/>
          </a:xfrm>
          <a:prstGeom prst="rect">
            <a:avLst/>
          </a:prstGeom>
        </p:spPr>
      </p:pic>
    </p:spTree>
    <p:extLst>
      <p:ext uri="{BB962C8B-B14F-4D97-AF65-F5344CB8AC3E}">
        <p14:creationId xmlns:p14="http://schemas.microsoft.com/office/powerpoint/2010/main" val="17137784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1000"/>
                                        <p:tgtEl>
                                          <p:spTgt spid="5"/>
                                        </p:tgtEl>
                                      </p:cBhvr>
                                    </p:animEffect>
                                    <p:anim calcmode="lin" valueType="num">
                                      <p:cBhvr>
                                        <p:cTn id="32" dur="1000" fill="hold"/>
                                        <p:tgtEl>
                                          <p:spTgt spid="5"/>
                                        </p:tgtEl>
                                        <p:attrNameLst>
                                          <p:attrName>ppt_x</p:attrName>
                                        </p:attrNameLst>
                                      </p:cBhvr>
                                      <p:tavLst>
                                        <p:tav tm="0">
                                          <p:val>
                                            <p:strVal val="#ppt_x"/>
                                          </p:val>
                                        </p:tav>
                                        <p:tav tm="100000">
                                          <p:val>
                                            <p:strVal val="#ppt_x"/>
                                          </p:val>
                                        </p:tav>
                                      </p:tavLst>
                                    </p:anim>
                                    <p:anim calcmode="lin" valueType="num">
                                      <p:cBhvr>
                                        <p:cTn id="3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410788"/>
            <a:ext cx="8915400" cy="5085805"/>
          </a:xfrm>
        </p:spPr>
        <p:txBody>
          <a:bodyPr>
            <a:noAutofit/>
          </a:bodyPr>
          <a:lstStyle/>
          <a:p>
            <a:pPr algn="just" rtl="1">
              <a:lnSpc>
                <a:spcPct val="150000"/>
              </a:lnSpc>
            </a:pPr>
            <a:r>
              <a:rPr lang="fa-IR" b="1" dirty="0" smtClean="0">
                <a:latin typeface="Vazir" panose="020B0603030804020204" pitchFamily="34" charset="-78"/>
                <a:cs typeface="Vazir" panose="020B0603030804020204" pitchFamily="34" charset="-78"/>
              </a:rPr>
              <a:t>رمز</a:t>
            </a:r>
            <a:endParaRPr lang="fa-IR" b="1" dirty="0">
              <a:latin typeface="Vazir" panose="020B0603030804020204" pitchFamily="34" charset="-78"/>
              <a:cs typeface="Vazir" panose="020B0603030804020204" pitchFamily="34" charset="-78"/>
            </a:endParaRPr>
          </a:p>
          <a:p>
            <a:pPr marL="0" indent="0" algn="just" rtl="1">
              <a:lnSpc>
                <a:spcPct val="150000"/>
              </a:lnSpc>
              <a:buNone/>
            </a:pPr>
            <a:r>
              <a:rPr lang="fa-IR" dirty="0" smtClean="0">
                <a:latin typeface="Vazir" panose="020B0603030804020204" pitchFamily="34" charset="-78"/>
                <a:cs typeface="Vazir" panose="020B0603030804020204" pitchFamily="34" charset="-78"/>
              </a:rPr>
              <a:t>	اغلب </a:t>
            </a:r>
            <a:r>
              <a:rPr lang="fa-IR" dirty="0">
                <a:latin typeface="Vazir" panose="020B0603030804020204" pitchFamily="34" charset="-78"/>
                <a:cs typeface="Vazir" panose="020B0603030804020204" pitchFamily="34" charset="-78"/>
              </a:rPr>
              <a:t>محتوای هر ارتباط، به تنهایی قابل مشاهده نیست. و برای تبادل بین فرستنده و گیرنده </a:t>
            </a:r>
            <a:r>
              <a:rPr lang="en-US" dirty="0" smtClean="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به </a:t>
            </a:r>
            <a:r>
              <a:rPr lang="fa-IR" dirty="0">
                <a:latin typeface="Vazir" panose="020B0603030804020204" pitchFamily="34" charset="-78"/>
                <a:cs typeface="Vazir" panose="020B0603030804020204" pitchFamily="34" charset="-78"/>
              </a:rPr>
              <a:t>شکل رمز یا کد درمی‌آید. به عنوان نمونه افکار قابل مشاهده نیستند اما افکار به کلمات که </a:t>
            </a:r>
            <a:r>
              <a:rPr lang="en-US" dirty="0" smtClean="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توسط </a:t>
            </a:r>
            <a:r>
              <a:rPr lang="fa-IR" dirty="0">
                <a:latin typeface="Vazir" panose="020B0603030804020204" pitchFamily="34" charset="-78"/>
                <a:cs typeface="Vazir" panose="020B0603030804020204" pitchFamily="34" charset="-78"/>
              </a:rPr>
              <a:t>افراد آشناست تبدیل می‌شود.</a:t>
            </a:r>
          </a:p>
          <a:p>
            <a:pPr marL="0" indent="0" algn="just" rtl="1">
              <a:lnSpc>
                <a:spcPct val="150000"/>
              </a:lnSpc>
              <a:buNone/>
            </a:pPr>
            <a:r>
              <a:rPr lang="fa-IR" dirty="0" smtClean="0">
                <a:latin typeface="Vazir" panose="020B0603030804020204" pitchFamily="34" charset="-78"/>
                <a:cs typeface="Vazir" panose="020B0603030804020204" pitchFamily="34" charset="-78"/>
              </a:rPr>
              <a:t>	بنابراین </a:t>
            </a:r>
            <a:r>
              <a:rPr lang="fa-IR" dirty="0">
                <a:latin typeface="Vazir" panose="020B0603030804020204" pitchFamily="34" charset="-78"/>
                <a:cs typeface="Vazir" panose="020B0603030804020204" pitchFamily="34" charset="-78"/>
              </a:rPr>
              <a:t>واژه ها و نوشته ها نوعی رمز در انتقال افکار و عقاید هستند</a:t>
            </a:r>
            <a:r>
              <a:rPr lang="fa-IR" dirty="0" smtClean="0">
                <a:latin typeface="Vazir" panose="020B0603030804020204" pitchFamily="34" charset="-78"/>
                <a:cs typeface="Vazir" panose="020B0603030804020204" pitchFamily="34" charset="-78"/>
              </a:rPr>
              <a:t>.</a:t>
            </a:r>
          </a:p>
          <a:p>
            <a:pPr marL="0" indent="0" algn="just" rtl="1">
              <a:lnSpc>
                <a:spcPct val="150000"/>
              </a:lnSpc>
              <a:buNone/>
            </a:pPr>
            <a:endParaRPr lang="fa-IR" dirty="0">
              <a:latin typeface="Vazir" panose="020B0603030804020204" pitchFamily="34" charset="-78"/>
              <a:cs typeface="Vazir" panose="020B0603030804020204" pitchFamily="34" charset="-78"/>
            </a:endParaRPr>
          </a:p>
          <a:p>
            <a:pPr algn="just" rtl="1">
              <a:lnSpc>
                <a:spcPct val="150000"/>
              </a:lnSpc>
            </a:pPr>
            <a:r>
              <a:rPr lang="fa-IR" b="1" dirty="0" smtClean="0">
                <a:latin typeface="Vazir" panose="020B0603030804020204" pitchFamily="34" charset="-78"/>
                <a:cs typeface="Vazir" panose="020B0603030804020204" pitchFamily="34" charset="-78"/>
              </a:rPr>
              <a:t>رمزگذار</a:t>
            </a:r>
            <a:endParaRPr lang="fa-IR" b="1" dirty="0">
              <a:latin typeface="Vazir" panose="020B0603030804020204" pitchFamily="34" charset="-78"/>
              <a:cs typeface="Vazir" panose="020B0603030804020204" pitchFamily="34" charset="-78"/>
            </a:endParaRPr>
          </a:p>
          <a:p>
            <a:pPr marL="0" indent="0" algn="just" rtl="1">
              <a:lnSpc>
                <a:spcPct val="150000"/>
              </a:lnSpc>
              <a:buNone/>
            </a:pPr>
            <a:r>
              <a:rPr lang="fa-IR" dirty="0" smtClean="0">
                <a:latin typeface="Vazir" panose="020B0603030804020204" pitchFamily="34" charset="-78"/>
                <a:cs typeface="Vazir" panose="020B0603030804020204" pitchFamily="34" charset="-78"/>
              </a:rPr>
              <a:t>	هر </a:t>
            </a:r>
            <a:r>
              <a:rPr lang="fa-IR" dirty="0">
                <a:latin typeface="Vazir" panose="020B0603030804020204" pitchFamily="34" charset="-78"/>
                <a:cs typeface="Vazir" panose="020B0603030804020204" pitchFamily="34" charset="-78"/>
              </a:rPr>
              <a:t>وسیله‌ای که در فرایند تبدیل افکار به رمز استفاده می‌شود نوعی رمزگذار است. به عنوان </a:t>
            </a:r>
            <a:r>
              <a:rPr lang="en-US" dirty="0" smtClean="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نمونه </a:t>
            </a:r>
            <a:r>
              <a:rPr lang="fa-IR" dirty="0">
                <a:latin typeface="Vazir" panose="020B0603030804020204" pitchFamily="34" charset="-78"/>
                <a:cs typeface="Vazir" panose="020B0603030804020204" pitchFamily="34" charset="-78"/>
              </a:rPr>
              <a:t>دستگاه کلامی، که مفاهیم ذهنی را به رمز گفتاری تبدیل می‌کند نوعی رمزگذار است. </a:t>
            </a:r>
          </a:p>
          <a:p>
            <a:pPr algn="just" rtl="1">
              <a:lnSpc>
                <a:spcPct val="150000"/>
              </a:lnSpc>
            </a:pPr>
            <a:endParaRPr lang="fa-IR" dirty="0">
              <a:latin typeface="Vazir" panose="020B0603030804020204" pitchFamily="34" charset="-78"/>
              <a:cs typeface="Vazir" panose="020B0603030804020204" pitchFamily="34" charset="-78"/>
            </a:endParaRPr>
          </a:p>
        </p:txBody>
      </p:sp>
      <p:sp>
        <p:nvSpPr>
          <p:cNvPr id="4" name="Title 1"/>
          <p:cNvSpPr>
            <a:spLocks noGrp="1"/>
          </p:cNvSpPr>
          <p:nvPr>
            <p:ph type="title"/>
          </p:nvPr>
        </p:nvSpPr>
        <p:spPr>
          <a:xfrm>
            <a:off x="2592925" y="624110"/>
            <a:ext cx="8911687" cy="786679"/>
          </a:xfrm>
        </p:spPr>
        <p:txBody>
          <a:bodyPr>
            <a:normAutofit/>
          </a:bodyPr>
          <a:lstStyle/>
          <a:p>
            <a:pPr algn="r"/>
            <a:r>
              <a:rPr lang="fa-IR" sz="2800" b="1" dirty="0" smtClean="0">
                <a:latin typeface="Vazir" panose="020B0603030804020204" pitchFamily="34" charset="-78"/>
                <a:cs typeface="Vazir" panose="020B0603030804020204" pitchFamily="34" charset="-78"/>
              </a:rPr>
              <a:t>عوامل ارتباط</a:t>
            </a:r>
            <a:endParaRPr lang="en-US" sz="1600" b="1" dirty="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2941667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323702"/>
            <a:ext cx="8915400" cy="5416731"/>
          </a:xfrm>
        </p:spPr>
        <p:txBody>
          <a:bodyPr>
            <a:noAutofit/>
          </a:bodyPr>
          <a:lstStyle/>
          <a:p>
            <a:pPr algn="just" rtl="1">
              <a:lnSpc>
                <a:spcPct val="150000"/>
              </a:lnSpc>
            </a:pPr>
            <a:r>
              <a:rPr lang="fa-IR" b="1" dirty="0" smtClean="0">
                <a:latin typeface="Vazir" panose="020B0603030804020204" pitchFamily="34" charset="-78"/>
                <a:cs typeface="Vazir" panose="020B0603030804020204" pitchFamily="34" charset="-78"/>
              </a:rPr>
              <a:t>رمزخوان</a:t>
            </a:r>
            <a:endParaRPr lang="fa-IR" sz="1600" b="1" dirty="0" smtClean="0">
              <a:latin typeface="Vazir" panose="020B0603030804020204" pitchFamily="34" charset="-78"/>
              <a:cs typeface="Vazir" panose="020B0603030804020204" pitchFamily="34" charset="-78"/>
            </a:endParaRPr>
          </a:p>
          <a:p>
            <a:pPr marL="0" indent="0" algn="just" rtl="1">
              <a:lnSpc>
                <a:spcPct val="150000"/>
              </a:lnSpc>
              <a:buNone/>
            </a:pPr>
            <a:r>
              <a:rPr lang="en-US" sz="1600" dirty="0" smtClean="0">
                <a:latin typeface="Vazir" panose="020B0603030804020204" pitchFamily="34" charset="-78"/>
                <a:cs typeface="Vazir" panose="020B0603030804020204" pitchFamily="34" charset="-78"/>
              </a:rPr>
              <a:t>	</a:t>
            </a:r>
            <a:r>
              <a:rPr lang="fa-IR" sz="1600" dirty="0" smtClean="0">
                <a:latin typeface="Vazir" panose="020B0603030804020204" pitchFamily="34" charset="-78"/>
                <a:cs typeface="Vazir" panose="020B0603030804020204" pitchFamily="34" charset="-78"/>
              </a:rPr>
              <a:t>وسیله یا اندامی که می‌تواند رمز را دریافت و آنرا به شکل علامت ذهنی قابل فهم درآورد، رمزخوان است.</a:t>
            </a:r>
          </a:p>
          <a:p>
            <a:pPr marL="0" indent="0" algn="just" rtl="1">
              <a:lnSpc>
                <a:spcPct val="150000"/>
              </a:lnSpc>
              <a:buNone/>
            </a:pPr>
            <a:r>
              <a:rPr lang="fa-IR" sz="1600" dirty="0" smtClean="0">
                <a:latin typeface="Vazir" panose="020B0603030804020204" pitchFamily="34" charset="-78"/>
                <a:cs typeface="Vazir" panose="020B0603030804020204" pitchFamily="34" charset="-78"/>
              </a:rPr>
              <a:t>	به </a:t>
            </a:r>
            <a:r>
              <a:rPr lang="fa-IR" sz="1600" dirty="0">
                <a:latin typeface="Vazir" panose="020B0603030804020204" pitchFamily="34" charset="-78"/>
                <a:cs typeface="Vazir" panose="020B0603030804020204" pitchFamily="34" charset="-78"/>
              </a:rPr>
              <a:t>عنوان نمونه حواس پنج‌گانه انسان، یک دستگاه رمزخوان هستند. که هرکدام آن‌ها نوعی رمز را </a:t>
            </a:r>
            <a:r>
              <a:rPr lang="en-US" sz="1600" dirty="0" smtClean="0">
                <a:latin typeface="Vazir" panose="020B0603030804020204" pitchFamily="34" charset="-78"/>
                <a:cs typeface="Vazir" panose="020B0603030804020204" pitchFamily="34" charset="-78"/>
              </a:rPr>
              <a:t>	</a:t>
            </a:r>
            <a:r>
              <a:rPr lang="fa-IR" sz="1600" dirty="0" smtClean="0">
                <a:latin typeface="Vazir" panose="020B0603030804020204" pitchFamily="34" charset="-78"/>
                <a:cs typeface="Vazir" panose="020B0603030804020204" pitchFamily="34" charset="-78"/>
              </a:rPr>
              <a:t>دریافت </a:t>
            </a:r>
            <a:r>
              <a:rPr lang="fa-IR" sz="1600" dirty="0">
                <a:latin typeface="Vazir" panose="020B0603030804020204" pitchFamily="34" charset="-78"/>
                <a:cs typeface="Vazir" panose="020B0603030804020204" pitchFamily="34" charset="-78"/>
              </a:rPr>
              <a:t>و آنرا قابل فهم می‌سازند. گوش انسان قادر است تا رمز های شفاهی و گفتاری را دریافت و درک </a:t>
            </a:r>
            <a:r>
              <a:rPr lang="en-US" sz="1600" dirty="0" smtClean="0">
                <a:latin typeface="Vazir" panose="020B0603030804020204" pitchFamily="34" charset="-78"/>
                <a:cs typeface="Vazir" panose="020B0603030804020204" pitchFamily="34" charset="-78"/>
              </a:rPr>
              <a:t>	</a:t>
            </a:r>
            <a:r>
              <a:rPr lang="fa-IR" sz="1600" dirty="0" smtClean="0">
                <a:latin typeface="Vazir" panose="020B0603030804020204" pitchFamily="34" charset="-78"/>
                <a:cs typeface="Vazir" panose="020B0603030804020204" pitchFamily="34" charset="-78"/>
              </a:rPr>
              <a:t>کند </a:t>
            </a:r>
            <a:r>
              <a:rPr lang="fa-IR" sz="1600" dirty="0">
                <a:latin typeface="Vazir" panose="020B0603030804020204" pitchFamily="34" charset="-78"/>
                <a:cs typeface="Vazir" panose="020B0603030804020204" pitchFamily="34" charset="-78"/>
              </a:rPr>
              <a:t>و</a:t>
            </a:r>
            <a:r>
              <a:rPr lang="fa-IR" sz="1600" dirty="0" smtClean="0">
                <a:latin typeface="Vazir" panose="020B0603030804020204" pitchFamily="34" charset="-78"/>
                <a:cs typeface="Vazir" panose="020B0603030804020204" pitchFamily="34" charset="-78"/>
              </a:rPr>
              <a:t>...</a:t>
            </a:r>
            <a:endParaRPr lang="fa-IR" sz="1600" dirty="0">
              <a:latin typeface="Vazir" panose="020B0603030804020204" pitchFamily="34" charset="-78"/>
              <a:cs typeface="Vazir" panose="020B0603030804020204" pitchFamily="34" charset="-78"/>
            </a:endParaRPr>
          </a:p>
          <a:p>
            <a:pPr algn="just" rtl="1">
              <a:lnSpc>
                <a:spcPct val="150000"/>
              </a:lnSpc>
            </a:pPr>
            <a:r>
              <a:rPr lang="fa-IR" b="1" dirty="0" smtClean="0">
                <a:latin typeface="Vazir" panose="020B0603030804020204" pitchFamily="34" charset="-78"/>
                <a:cs typeface="Vazir" panose="020B0603030804020204" pitchFamily="34" charset="-78"/>
              </a:rPr>
              <a:t>رسانه</a:t>
            </a:r>
            <a:endParaRPr lang="fa-IR" sz="1600" b="1" dirty="0">
              <a:latin typeface="Vazir" panose="020B0603030804020204" pitchFamily="34" charset="-78"/>
              <a:cs typeface="Vazir" panose="020B0603030804020204" pitchFamily="34" charset="-78"/>
            </a:endParaRPr>
          </a:p>
          <a:p>
            <a:pPr marL="0" indent="0" algn="just" rtl="1">
              <a:lnSpc>
                <a:spcPct val="150000"/>
              </a:lnSpc>
              <a:buNone/>
            </a:pPr>
            <a:r>
              <a:rPr lang="fa-IR" sz="1600" dirty="0" smtClean="0">
                <a:latin typeface="Vazir" panose="020B0603030804020204" pitchFamily="34" charset="-78"/>
                <a:cs typeface="Vazir" panose="020B0603030804020204" pitchFamily="34" charset="-78"/>
              </a:rPr>
              <a:t>	هر </a:t>
            </a:r>
            <a:r>
              <a:rPr lang="fa-IR" sz="1600" dirty="0">
                <a:latin typeface="Vazir" panose="020B0603030804020204" pitchFamily="34" charset="-78"/>
                <a:cs typeface="Vazir" panose="020B0603030804020204" pitchFamily="34" charset="-78"/>
              </a:rPr>
              <a:t>وسیله انتقال دهنده رمز، نوعی رسانه یا کانال است. رسانه های ارتباطی را می‌توان به دو دسته اصلی </a:t>
            </a:r>
            <a:r>
              <a:rPr lang="en-US" sz="1600" dirty="0" smtClean="0">
                <a:latin typeface="Vazir" panose="020B0603030804020204" pitchFamily="34" charset="-78"/>
                <a:cs typeface="Vazir" panose="020B0603030804020204" pitchFamily="34" charset="-78"/>
              </a:rPr>
              <a:t>	</a:t>
            </a:r>
            <a:r>
              <a:rPr lang="fa-IR" sz="1600" dirty="0" smtClean="0">
                <a:latin typeface="Vazir" panose="020B0603030804020204" pitchFamily="34" charset="-78"/>
                <a:cs typeface="Vazir" panose="020B0603030804020204" pitchFamily="34" charset="-78"/>
              </a:rPr>
              <a:t>تقسیم </a:t>
            </a:r>
            <a:r>
              <a:rPr lang="fa-IR" sz="1600" dirty="0" smtClean="0">
                <a:latin typeface="Vazir" panose="020B0603030804020204" pitchFamily="34" charset="-78"/>
                <a:cs typeface="Vazir" panose="020B0603030804020204" pitchFamily="34" charset="-78"/>
              </a:rPr>
              <a:t>کرد</a:t>
            </a:r>
            <a:endParaRPr lang="fa-IR" sz="1600" dirty="0">
              <a:latin typeface="Vazir" panose="020B0603030804020204" pitchFamily="34" charset="-78"/>
              <a:cs typeface="Vazir" panose="020B0603030804020204" pitchFamily="34" charset="-78"/>
            </a:endParaRPr>
          </a:p>
          <a:p>
            <a:pPr marL="285750" indent="-285750" algn="just" rtl="1">
              <a:lnSpc>
                <a:spcPct val="150000"/>
              </a:lnSpc>
              <a:buFont typeface="Arial" panose="020B0604020202020204" pitchFamily="34" charset="0"/>
              <a:buChar char="•"/>
            </a:pPr>
            <a:r>
              <a:rPr lang="fa-IR" sz="1600" b="1" dirty="0">
                <a:latin typeface="Vazir" panose="020B0603030804020204" pitchFamily="34" charset="-78"/>
                <a:cs typeface="Vazir" panose="020B0603030804020204" pitchFamily="34" charset="-78"/>
              </a:rPr>
              <a:t>سخت افزار</a:t>
            </a:r>
            <a:r>
              <a:rPr lang="fa-IR" sz="1600" dirty="0">
                <a:latin typeface="Vazir" panose="020B0603030804020204" pitchFamily="34" charset="-78"/>
                <a:cs typeface="Vazir" panose="020B0603030804020204" pitchFamily="34" charset="-78"/>
              </a:rPr>
              <a:t>: بدنه فیزیکی تجهیزات آموزش که به تنهایی پیامی ندارند. مانند کامپیوتر ها، تابلوی کلاس، کره جغرافیایی و...</a:t>
            </a:r>
          </a:p>
          <a:p>
            <a:pPr marL="285750" indent="-285750" algn="just" rtl="1">
              <a:lnSpc>
                <a:spcPct val="150000"/>
              </a:lnSpc>
              <a:buFont typeface="Arial" panose="020B0604020202020204" pitchFamily="34" charset="0"/>
              <a:buChar char="•"/>
            </a:pPr>
            <a:r>
              <a:rPr lang="fa-IR" sz="1600" b="1" dirty="0">
                <a:latin typeface="Vazir" panose="020B0603030804020204" pitchFamily="34" charset="-78"/>
                <a:cs typeface="Vazir" panose="020B0603030804020204" pitchFamily="34" charset="-78"/>
              </a:rPr>
              <a:t>نرم افزار</a:t>
            </a:r>
            <a:r>
              <a:rPr lang="fa-IR" sz="1600" dirty="0">
                <a:latin typeface="Vazir" panose="020B0603030804020204" pitchFamily="34" charset="-78"/>
                <a:cs typeface="Vazir" panose="020B0603030804020204" pitchFamily="34" charset="-78"/>
              </a:rPr>
              <a:t>: مجموعه اطلاعات هدفمند که محتوای هر پیام را تشکیل می‌دهد. مانند برنامه کامپیوتری، تصویر فیلم و...</a:t>
            </a:r>
          </a:p>
          <a:p>
            <a:pPr algn="just" rtl="1">
              <a:lnSpc>
                <a:spcPct val="150000"/>
              </a:lnSpc>
            </a:pPr>
            <a:endParaRPr lang="fa-IR" sz="1600" dirty="0">
              <a:latin typeface="Vazir" panose="020B0603030804020204" pitchFamily="34" charset="-78"/>
              <a:cs typeface="Vazir" panose="020B0603030804020204" pitchFamily="34" charset="-78"/>
            </a:endParaRPr>
          </a:p>
        </p:txBody>
      </p:sp>
      <p:sp>
        <p:nvSpPr>
          <p:cNvPr id="4" name="Title 1"/>
          <p:cNvSpPr>
            <a:spLocks noGrp="1"/>
          </p:cNvSpPr>
          <p:nvPr>
            <p:ph type="title"/>
          </p:nvPr>
        </p:nvSpPr>
        <p:spPr>
          <a:xfrm>
            <a:off x="2592925" y="624110"/>
            <a:ext cx="8911687" cy="786679"/>
          </a:xfrm>
        </p:spPr>
        <p:txBody>
          <a:bodyPr>
            <a:normAutofit/>
          </a:bodyPr>
          <a:lstStyle/>
          <a:p>
            <a:pPr algn="r"/>
            <a:r>
              <a:rPr lang="fa-IR" sz="2800" b="1" dirty="0" smtClean="0">
                <a:latin typeface="Vazir" panose="020B0603030804020204" pitchFamily="34" charset="-78"/>
                <a:cs typeface="Vazir" panose="020B0603030804020204" pitchFamily="34" charset="-78"/>
              </a:rPr>
              <a:t>عوامل ارتباط</a:t>
            </a:r>
            <a:endParaRPr lang="en-US" sz="1600" b="1" dirty="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4191680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410789"/>
            <a:ext cx="8915400" cy="5120640"/>
          </a:xfrm>
        </p:spPr>
        <p:txBody>
          <a:bodyPr>
            <a:noAutofit/>
          </a:bodyPr>
          <a:lstStyle/>
          <a:p>
            <a:pPr marL="285750" indent="-285750" algn="just" rtl="1">
              <a:lnSpc>
                <a:spcPct val="150000"/>
              </a:lnSpc>
              <a:buFont typeface="Arial" panose="020B0604020202020204" pitchFamily="34" charset="0"/>
              <a:buChar char="•"/>
            </a:pPr>
            <a:r>
              <a:rPr lang="fa-IR" b="1" dirty="0">
                <a:latin typeface="Vazir" panose="020B0603030804020204" pitchFamily="34" charset="-78"/>
                <a:cs typeface="Vazir" panose="020B0603030804020204" pitchFamily="34" charset="-78"/>
              </a:rPr>
              <a:t>ارتباط درون فردی</a:t>
            </a:r>
          </a:p>
          <a:p>
            <a:pPr marL="0" indent="0" algn="just" rtl="1">
              <a:lnSpc>
                <a:spcPct val="150000"/>
              </a:lnSpc>
              <a:buNone/>
            </a:pPr>
            <a:r>
              <a:rPr lang="fa-IR" dirty="0" smtClean="0">
                <a:latin typeface="Vazir" panose="020B0603030804020204" pitchFamily="34" charset="-78"/>
                <a:cs typeface="Vazir" panose="020B0603030804020204" pitchFamily="34" charset="-78"/>
              </a:rPr>
              <a:t>	ارتباط </a:t>
            </a:r>
            <a:r>
              <a:rPr lang="fa-IR" dirty="0">
                <a:latin typeface="Vazir" panose="020B0603030804020204" pitchFamily="34" charset="-78"/>
                <a:cs typeface="Vazir" panose="020B0603030804020204" pitchFamily="34" charset="-78"/>
              </a:rPr>
              <a:t>فرد با خود، مانند تشویق یا شماتت خود حین انجام فعالیت مفید و </a:t>
            </a:r>
            <a:r>
              <a:rPr lang="fa-IR" dirty="0" smtClean="0">
                <a:latin typeface="Vazir" panose="020B0603030804020204" pitchFamily="34" charset="-78"/>
                <a:cs typeface="Vazir" panose="020B0603030804020204" pitchFamily="34" charset="-78"/>
              </a:rPr>
              <a:t>بیهوده</a:t>
            </a:r>
            <a:endParaRPr lang="fa-IR" dirty="0">
              <a:latin typeface="Vazir" panose="020B0603030804020204" pitchFamily="34" charset="-78"/>
              <a:cs typeface="Vazir" panose="020B0603030804020204" pitchFamily="34" charset="-78"/>
            </a:endParaRPr>
          </a:p>
          <a:p>
            <a:pPr marL="285750" indent="-285750" algn="just" rtl="1">
              <a:lnSpc>
                <a:spcPct val="150000"/>
              </a:lnSpc>
              <a:buFont typeface="Arial" panose="020B0604020202020204" pitchFamily="34" charset="0"/>
              <a:buChar char="•"/>
            </a:pPr>
            <a:r>
              <a:rPr lang="fa-IR" b="1" dirty="0">
                <a:latin typeface="Vazir" panose="020B0603030804020204" pitchFamily="34" charset="-78"/>
                <a:cs typeface="Vazir" panose="020B0603030804020204" pitchFamily="34" charset="-78"/>
              </a:rPr>
              <a:t>ارتباط میان فردی</a:t>
            </a:r>
          </a:p>
          <a:p>
            <a:pPr marL="0" indent="0" algn="just" rtl="1">
              <a:lnSpc>
                <a:spcPct val="150000"/>
              </a:lnSpc>
              <a:buNone/>
            </a:pPr>
            <a:r>
              <a:rPr lang="fa-IR" dirty="0" smtClean="0">
                <a:latin typeface="Vazir" panose="020B0603030804020204" pitchFamily="34" charset="-78"/>
                <a:cs typeface="Vazir" panose="020B0603030804020204" pitchFamily="34" charset="-78"/>
              </a:rPr>
              <a:t>	ارتباط </a:t>
            </a:r>
            <a:r>
              <a:rPr lang="fa-IR" dirty="0">
                <a:latin typeface="Vazir" panose="020B0603030804020204" pitchFamily="34" charset="-78"/>
                <a:cs typeface="Vazir" panose="020B0603030804020204" pitchFamily="34" charset="-78"/>
              </a:rPr>
              <a:t>میان فردی یا چهره به چهره، نوعی ارتباط است که در آن پیام بین دو نفر منتقل </a:t>
            </a:r>
            <a:r>
              <a:rPr lang="en-US" dirty="0" smtClean="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می‌شود.</a:t>
            </a:r>
            <a:endParaRPr lang="fa-IR" dirty="0">
              <a:latin typeface="Vazir" panose="020B0603030804020204" pitchFamily="34" charset="-78"/>
              <a:cs typeface="Vazir" panose="020B0603030804020204" pitchFamily="34" charset="-78"/>
            </a:endParaRPr>
          </a:p>
          <a:p>
            <a:pPr marL="285750" indent="-285750" algn="just" rtl="1">
              <a:lnSpc>
                <a:spcPct val="150000"/>
              </a:lnSpc>
              <a:buFont typeface="Arial" panose="020B0604020202020204" pitchFamily="34" charset="0"/>
              <a:buChar char="•"/>
            </a:pPr>
            <a:r>
              <a:rPr lang="fa-IR" b="1" dirty="0">
                <a:latin typeface="Vazir" panose="020B0603030804020204" pitchFamily="34" charset="-78"/>
                <a:cs typeface="Vazir" panose="020B0603030804020204" pitchFamily="34" charset="-78"/>
              </a:rPr>
              <a:t>ارتباط گروهی</a:t>
            </a:r>
          </a:p>
          <a:p>
            <a:pPr marL="0" indent="0" algn="just" rtl="1">
              <a:lnSpc>
                <a:spcPct val="150000"/>
              </a:lnSpc>
              <a:buNone/>
            </a:pPr>
            <a:r>
              <a:rPr lang="fa-IR" dirty="0" smtClean="0">
                <a:latin typeface="Vazir" panose="020B0603030804020204" pitchFamily="34" charset="-78"/>
                <a:cs typeface="Vazir" panose="020B0603030804020204" pitchFamily="34" charset="-78"/>
              </a:rPr>
              <a:t>	ارتباطی </a:t>
            </a:r>
            <a:r>
              <a:rPr lang="fa-IR" dirty="0">
                <a:latin typeface="Vazir" panose="020B0603030804020204" pitchFamily="34" charset="-78"/>
                <a:cs typeface="Vazir" panose="020B0603030804020204" pitchFamily="34" charset="-78"/>
              </a:rPr>
              <a:t>که تعداد افراد شرکت کننده آن قابل شمارش است. مانند کلاس درس، سمینار ها </a:t>
            </a:r>
            <a:r>
              <a:rPr lang="en-US" dirty="0" smtClean="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و...</a:t>
            </a:r>
            <a:endParaRPr lang="fa-IR" dirty="0">
              <a:latin typeface="Vazir" panose="020B0603030804020204" pitchFamily="34" charset="-78"/>
              <a:cs typeface="Vazir" panose="020B0603030804020204" pitchFamily="34" charset="-78"/>
            </a:endParaRPr>
          </a:p>
          <a:p>
            <a:pPr marL="285750" indent="-285750" algn="just" rtl="1">
              <a:lnSpc>
                <a:spcPct val="150000"/>
              </a:lnSpc>
              <a:buFont typeface="Arial" panose="020B0604020202020204" pitchFamily="34" charset="0"/>
              <a:buChar char="•"/>
            </a:pPr>
            <a:r>
              <a:rPr lang="fa-IR" b="1" dirty="0">
                <a:latin typeface="Vazir" panose="020B0603030804020204" pitchFamily="34" charset="-78"/>
                <a:cs typeface="Vazir" panose="020B0603030804020204" pitchFamily="34" charset="-78"/>
              </a:rPr>
              <a:t>ارتباط جمعی</a:t>
            </a:r>
          </a:p>
          <a:p>
            <a:pPr marL="0" indent="0" algn="just" rtl="1">
              <a:lnSpc>
                <a:spcPct val="150000"/>
              </a:lnSpc>
              <a:buNone/>
            </a:pPr>
            <a:r>
              <a:rPr lang="fa-IR" dirty="0" smtClean="0">
                <a:latin typeface="Vazir" panose="020B0603030804020204" pitchFamily="34" charset="-78"/>
                <a:cs typeface="Vazir" panose="020B0603030804020204" pitchFamily="34" charset="-78"/>
              </a:rPr>
              <a:t>	ارتباطی </a:t>
            </a:r>
            <a:r>
              <a:rPr lang="fa-IR" dirty="0">
                <a:latin typeface="Vazir" panose="020B0603030804020204" pitchFamily="34" charset="-78"/>
                <a:cs typeface="Vazir" panose="020B0603030804020204" pitchFamily="34" charset="-78"/>
              </a:rPr>
              <a:t>که تعداد افراد شرکت کننده آن قابل شمارش نیستند. مانند مخاطبان رادیو</a:t>
            </a:r>
          </a:p>
        </p:txBody>
      </p:sp>
      <p:sp>
        <p:nvSpPr>
          <p:cNvPr id="4" name="Title 1"/>
          <p:cNvSpPr>
            <a:spLocks noGrp="1"/>
          </p:cNvSpPr>
          <p:nvPr>
            <p:ph type="title"/>
          </p:nvPr>
        </p:nvSpPr>
        <p:spPr>
          <a:xfrm>
            <a:off x="2592925" y="624110"/>
            <a:ext cx="8911687" cy="786679"/>
          </a:xfrm>
        </p:spPr>
        <p:txBody>
          <a:bodyPr>
            <a:normAutofit/>
          </a:bodyPr>
          <a:lstStyle/>
          <a:p>
            <a:pPr algn="r"/>
            <a:r>
              <a:rPr lang="fa-IR" sz="2800" b="1" dirty="0" smtClean="0">
                <a:latin typeface="Vazir" panose="020B0603030804020204" pitchFamily="34" charset="-78"/>
                <a:cs typeface="Vazir" panose="020B0603030804020204" pitchFamily="34" charset="-78"/>
              </a:rPr>
              <a:t>انواع ارتباط (از لحاظ تعداد مخاطب)</a:t>
            </a:r>
            <a:endParaRPr lang="en-US" sz="1600" b="1" dirty="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27893898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410789"/>
            <a:ext cx="8915400" cy="5120640"/>
          </a:xfrm>
        </p:spPr>
        <p:txBody>
          <a:bodyPr>
            <a:noAutofit/>
          </a:bodyPr>
          <a:lstStyle/>
          <a:p>
            <a:pPr marL="285750" indent="-285750" algn="just" rtl="1">
              <a:lnSpc>
                <a:spcPct val="150000"/>
              </a:lnSpc>
              <a:buFont typeface="Arial" panose="020B0604020202020204" pitchFamily="34" charset="0"/>
              <a:buChar char="•"/>
            </a:pPr>
            <a:r>
              <a:rPr lang="fa-IR" b="1" dirty="0">
                <a:latin typeface="Vazir" panose="020B0603030804020204" pitchFamily="34" charset="-78"/>
                <a:cs typeface="Vazir" panose="020B0603030804020204" pitchFamily="34" charset="-78"/>
              </a:rPr>
              <a:t>ارتباط </a:t>
            </a:r>
            <a:r>
              <a:rPr lang="fa-IR" b="1" dirty="0" smtClean="0">
                <a:latin typeface="Vazir" panose="020B0603030804020204" pitchFamily="34" charset="-78"/>
                <a:cs typeface="Vazir" panose="020B0603030804020204" pitchFamily="34" charset="-78"/>
              </a:rPr>
              <a:t>کلامی</a:t>
            </a:r>
          </a:p>
          <a:p>
            <a:pPr marL="0" indent="0" algn="just" rtl="1">
              <a:lnSpc>
                <a:spcPct val="150000"/>
              </a:lnSpc>
              <a:buNone/>
            </a:pPr>
            <a:r>
              <a:rPr lang="fa-IR" dirty="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نوعی </a:t>
            </a:r>
            <a:r>
              <a:rPr lang="fa-IR" dirty="0">
                <a:latin typeface="Vazir" panose="020B0603030804020204" pitchFamily="34" charset="-78"/>
                <a:cs typeface="Vazir" panose="020B0603030804020204" pitchFamily="34" charset="-78"/>
              </a:rPr>
              <a:t>ارتباط که در آن پیام ها در قالب رمز های کلامی (شامل اصوات، کلمات، جمله ها و </a:t>
            </a:r>
            <a:r>
              <a:rPr lang="en-US" dirty="0" smtClean="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عبارات</a:t>
            </a:r>
            <a:r>
              <a:rPr lang="fa-IR" dirty="0">
                <a:latin typeface="Vazir" panose="020B0603030804020204" pitchFamily="34" charset="-78"/>
                <a:cs typeface="Vazir" panose="020B0603030804020204" pitchFamily="34" charset="-78"/>
              </a:rPr>
              <a:t>) به صورت شفاهی یا کتبی منتقل می‌شود.</a:t>
            </a:r>
          </a:p>
          <a:p>
            <a:pPr algn="just" rtl="1">
              <a:lnSpc>
                <a:spcPct val="150000"/>
              </a:lnSpc>
            </a:pPr>
            <a:endParaRPr lang="fa-IR" dirty="0">
              <a:latin typeface="Vazir" panose="020B0603030804020204" pitchFamily="34" charset="-78"/>
              <a:cs typeface="Vazir" panose="020B0603030804020204" pitchFamily="34" charset="-78"/>
            </a:endParaRPr>
          </a:p>
          <a:p>
            <a:pPr marL="285750" indent="-285750" algn="just" rtl="1">
              <a:lnSpc>
                <a:spcPct val="150000"/>
              </a:lnSpc>
              <a:buFont typeface="Arial" panose="020B0604020202020204" pitchFamily="34" charset="0"/>
              <a:buChar char="•"/>
            </a:pPr>
            <a:r>
              <a:rPr lang="fa-IR" b="1" dirty="0">
                <a:latin typeface="Vazir" panose="020B0603030804020204" pitchFamily="34" charset="-78"/>
                <a:cs typeface="Vazir" panose="020B0603030804020204" pitchFamily="34" charset="-78"/>
              </a:rPr>
              <a:t>ارتباط</a:t>
            </a:r>
            <a:r>
              <a:rPr lang="fa-IR" dirty="0">
                <a:latin typeface="Vazir" panose="020B0603030804020204" pitchFamily="34" charset="-78"/>
                <a:cs typeface="Vazir" panose="020B0603030804020204" pitchFamily="34" charset="-78"/>
              </a:rPr>
              <a:t> </a:t>
            </a:r>
            <a:r>
              <a:rPr lang="fa-IR" b="1" dirty="0">
                <a:latin typeface="Vazir" panose="020B0603030804020204" pitchFamily="34" charset="-78"/>
                <a:cs typeface="Vazir" panose="020B0603030804020204" pitchFamily="34" charset="-78"/>
              </a:rPr>
              <a:t>غیر</a:t>
            </a:r>
            <a:r>
              <a:rPr lang="fa-IR" dirty="0">
                <a:latin typeface="Vazir" panose="020B0603030804020204" pitchFamily="34" charset="-78"/>
                <a:cs typeface="Vazir" panose="020B0603030804020204" pitchFamily="34" charset="-78"/>
              </a:rPr>
              <a:t> </a:t>
            </a:r>
            <a:r>
              <a:rPr lang="fa-IR" b="1" dirty="0">
                <a:latin typeface="Vazir" panose="020B0603030804020204" pitchFamily="34" charset="-78"/>
                <a:cs typeface="Vazir" panose="020B0603030804020204" pitchFamily="34" charset="-78"/>
              </a:rPr>
              <a:t>کلامی</a:t>
            </a:r>
          </a:p>
          <a:p>
            <a:pPr marL="0" indent="0" algn="just" rtl="1">
              <a:lnSpc>
                <a:spcPct val="150000"/>
              </a:lnSpc>
              <a:buNone/>
            </a:pPr>
            <a:r>
              <a:rPr lang="fa-IR" dirty="0" smtClean="0">
                <a:latin typeface="Vazir" panose="020B0603030804020204" pitchFamily="34" charset="-78"/>
                <a:cs typeface="Vazir" panose="020B0603030804020204" pitchFamily="34" charset="-78"/>
              </a:rPr>
              <a:t>	شکلی </a:t>
            </a:r>
            <a:r>
              <a:rPr lang="fa-IR" dirty="0">
                <a:latin typeface="Vazir" panose="020B0603030804020204" pitchFamily="34" charset="-78"/>
                <a:cs typeface="Vazir" panose="020B0603030804020204" pitchFamily="34" charset="-78"/>
              </a:rPr>
              <a:t>از ارتباط که در آن از رمز های غیرکلامی استفاده می‌شود. این نوع ارتباط پیش از </a:t>
            </a:r>
            <a:r>
              <a:rPr lang="en-US" dirty="0" smtClean="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تکامل </a:t>
            </a:r>
            <a:r>
              <a:rPr lang="fa-IR" dirty="0">
                <a:latin typeface="Vazir" panose="020B0603030804020204" pitchFamily="34" charset="-78"/>
                <a:cs typeface="Vazir" panose="020B0603030804020204" pitchFamily="34" charset="-78"/>
              </a:rPr>
              <a:t>زبان در جوامع بشری نقش مهمی داشته است و هنوز نیز گاهی به عنوان تکمیل کننده </a:t>
            </a:r>
            <a:r>
              <a:rPr lang="en-US" dirty="0" smtClean="0">
                <a:latin typeface="Vazir" panose="020B0603030804020204" pitchFamily="34" charset="-78"/>
                <a:cs typeface="Vazir" panose="020B0603030804020204" pitchFamily="34" charset="-78"/>
              </a:rPr>
              <a:t>	</a:t>
            </a:r>
            <a:r>
              <a:rPr lang="fa-IR" dirty="0" smtClean="0">
                <a:latin typeface="Vazir" panose="020B0603030804020204" pitchFamily="34" charset="-78"/>
                <a:cs typeface="Vazir" panose="020B0603030804020204" pitchFamily="34" charset="-78"/>
              </a:rPr>
              <a:t>ارتباط </a:t>
            </a:r>
            <a:r>
              <a:rPr lang="fa-IR" dirty="0">
                <a:latin typeface="Vazir" panose="020B0603030804020204" pitchFamily="34" charset="-78"/>
                <a:cs typeface="Vazir" panose="020B0603030804020204" pitchFamily="34" charset="-78"/>
              </a:rPr>
              <a:t>کلامی، مورد استفاده قرار می‌گیرد.</a:t>
            </a:r>
          </a:p>
          <a:p>
            <a:pPr marL="0" indent="0" algn="just" rtl="1">
              <a:lnSpc>
                <a:spcPct val="150000"/>
              </a:lnSpc>
              <a:buNone/>
            </a:pPr>
            <a:r>
              <a:rPr lang="fa-IR" dirty="0" smtClean="0">
                <a:latin typeface="Vazir" panose="020B0603030804020204" pitchFamily="34" charset="-78"/>
                <a:cs typeface="Vazir" panose="020B0603030804020204" pitchFamily="34" charset="-78"/>
              </a:rPr>
              <a:t>	مانند </a:t>
            </a:r>
            <a:r>
              <a:rPr lang="fa-IR" dirty="0">
                <a:latin typeface="Vazir" panose="020B0603030804020204" pitchFamily="34" charset="-78"/>
                <a:cs typeface="Vazir" panose="020B0603030804020204" pitchFamily="34" charset="-78"/>
              </a:rPr>
              <a:t>استفاده از زبان بدن، ارتباط با دود از راه دور، زبان تصویری و...</a:t>
            </a:r>
          </a:p>
          <a:p>
            <a:pPr algn="just" rtl="1">
              <a:lnSpc>
                <a:spcPct val="150000"/>
              </a:lnSpc>
            </a:pPr>
            <a:endParaRPr lang="fa-IR" dirty="0">
              <a:latin typeface="Vazir" panose="020B0603030804020204" pitchFamily="34" charset="-78"/>
              <a:cs typeface="Vazir" panose="020B0603030804020204" pitchFamily="34" charset="-78"/>
            </a:endParaRPr>
          </a:p>
        </p:txBody>
      </p:sp>
      <p:sp>
        <p:nvSpPr>
          <p:cNvPr id="4" name="Title 1"/>
          <p:cNvSpPr>
            <a:spLocks noGrp="1"/>
          </p:cNvSpPr>
          <p:nvPr>
            <p:ph type="title"/>
          </p:nvPr>
        </p:nvSpPr>
        <p:spPr>
          <a:xfrm>
            <a:off x="2592925" y="624110"/>
            <a:ext cx="8911687" cy="786679"/>
          </a:xfrm>
        </p:spPr>
        <p:txBody>
          <a:bodyPr>
            <a:normAutofit/>
          </a:bodyPr>
          <a:lstStyle/>
          <a:p>
            <a:pPr algn="r"/>
            <a:r>
              <a:rPr lang="fa-IR" sz="2800" b="1" dirty="0" smtClean="0">
                <a:latin typeface="Vazir" panose="020B0603030804020204" pitchFamily="34" charset="-78"/>
                <a:cs typeface="Vazir" panose="020B0603030804020204" pitchFamily="34" charset="-78"/>
              </a:rPr>
              <a:t>انواع ارتباط (از لحاظ رمز)</a:t>
            </a:r>
            <a:endParaRPr lang="en-US" sz="1600" b="1" dirty="0">
              <a:latin typeface="Vazir" panose="020B0603030804020204" pitchFamily="34" charset="-78"/>
              <a:cs typeface="Vazir" panose="020B0603030804020204" pitchFamily="34" charset="-78"/>
            </a:endParaRPr>
          </a:p>
        </p:txBody>
      </p:sp>
    </p:spTree>
    <p:extLst>
      <p:ext uri="{BB962C8B-B14F-4D97-AF65-F5344CB8AC3E}">
        <p14:creationId xmlns:p14="http://schemas.microsoft.com/office/powerpoint/2010/main" val="40501518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115</TotalTime>
  <Words>752</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Vazir</vt:lpstr>
      <vt:lpstr>Wingdings 3</vt:lpstr>
      <vt:lpstr>Wisp</vt:lpstr>
      <vt:lpstr>تولید و کاربرد ابزار آموزشی</vt:lpstr>
      <vt:lpstr>مقدمه</vt:lpstr>
      <vt:lpstr>تعریف ارتباط</vt:lpstr>
      <vt:lpstr>بازخورد</vt:lpstr>
      <vt:lpstr>عوامل ارتباط</vt:lpstr>
      <vt:lpstr>عوامل ارتباط</vt:lpstr>
      <vt:lpstr>انواع ارتباط (از لحاظ تعداد مخاطب)</vt:lpstr>
      <vt:lpstr>انواع ارتباط (از لحاظ رمز)</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ارتباطات انسانی</dc:title>
  <dc:creator>Adel.AMD</dc:creator>
  <cp:lastModifiedBy>Adel.AMD</cp:lastModifiedBy>
  <cp:revision>18</cp:revision>
  <dcterms:created xsi:type="dcterms:W3CDTF">2023-02-11T18:28:00Z</dcterms:created>
  <dcterms:modified xsi:type="dcterms:W3CDTF">2023-03-11T11:35:25Z</dcterms:modified>
</cp:coreProperties>
</file>